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3"/>
    <p:sldId id="258" r:id="rId4"/>
    <p:sldId id="259" r:id="rId5"/>
  </p:sldIdLst>
  <p:sldSz cx="12192000" cy="6858000"/>
  <p:notesSz cx="6858000" cy="9144000"/>
  <p:embeddedFontLst>
    <p:embeddedFont>
      <p:font typeface="汉仪中简黑简" panose="00020600040101010101" charset="-122"/>
      <p:regular r:id="rId11"/>
    </p:embeddedFont>
    <p:embeddedFont>
      <p:font typeface="汉仪粗宋简" panose="02010600000101010101" charset="-122"/>
      <p:regular r:id="rId12"/>
    </p:embeddedFont>
    <p:embeddedFont>
      <p:font typeface="汉仪尚巍手书W" panose="00020600040101010101" charset="-122"/>
      <p:regular r:id="rId13"/>
    </p:embeddedFont>
    <p:embeddedFont>
      <p:font typeface="方正正黑_GBK" panose="02000000000000000000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D0000"/>
    <a:srgbClr val="ED0000"/>
    <a:srgbClr val="F04836"/>
    <a:srgbClr val="EC1009"/>
    <a:srgbClr val="FF6B68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67.xml"/><Relationship Id="rId18" Type="http://schemas.openxmlformats.org/officeDocument/2006/relationships/font" Target="fonts/font8.fntdata"/><Relationship Id="rId17" Type="http://schemas.openxmlformats.org/officeDocument/2006/relationships/font" Target="fonts/font7.fntdata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汉仪粗宋简" panose="0201060000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粗宋简" panose="02010600000101010101" charset="-122"/>
              </a:rPr>
            </a:fld>
            <a:endParaRPr lang="zh-CN" altLang="en-US">
              <a:ea typeface="汉仪粗宋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汉仪粗宋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粗宋简" panose="02010600000101010101" charset="-122"/>
              </a:rPr>
            </a:fld>
            <a:endParaRPr lang="zh-CN" altLang="en-US">
              <a:ea typeface="汉仪粗宋简" panose="0201060000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汉仪粗宋简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汉仪粗宋简" panose="0201060000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汉仪粗宋简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汉仪粗宋简" panose="0201060000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汉仪粗宋简" panose="0201060000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汉仪粗宋简" panose="0201060000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汉仪粗宋简" panose="0201060000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汉仪粗宋简" panose="0201060000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汉仪粗宋简" panose="0201060000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汉仪中简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汉仪中简黑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汉仪中简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汉仪中简黑简" panose="0002060004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中简黑简" panose="0002060004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中简黑简" panose="0002060004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中简黑简" panose="0002060004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中简黑简" panose="0002060004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中简黑简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CG211336652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3435" y="1409065"/>
            <a:ext cx="102489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>
                <a:solidFill>
                  <a:srgbClr val="BD00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【包头市东河区】</a:t>
            </a:r>
            <a:endParaRPr lang="zh-CN" altLang="en-US" sz="3600">
              <a:solidFill>
                <a:srgbClr val="BD0000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l"/>
            <a:endParaRPr lang="zh-CN" altLang="en-US">
              <a:solidFill>
                <a:srgbClr val="BD0000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5400">
                <a:solidFill>
                  <a:srgbClr val="BD00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202</a:t>
            </a:r>
            <a:r>
              <a:rPr lang="en-US" altLang="zh-CN" sz="5400">
                <a:solidFill>
                  <a:srgbClr val="BD00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5</a:t>
            </a:r>
            <a:r>
              <a:rPr lang="zh-CN" altLang="en-US" sz="5400">
                <a:solidFill>
                  <a:srgbClr val="BD00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年度重大行政决策事项目录</a:t>
            </a:r>
            <a:endParaRPr lang="zh-CN" altLang="en-US" sz="5400">
              <a:solidFill>
                <a:srgbClr val="BD0000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  <a:p>
            <a:pPr algn="ctr"/>
            <a:r>
              <a:rPr lang="zh-CN" altLang="en-US" sz="5400">
                <a:solidFill>
                  <a:srgbClr val="BD0000"/>
                </a:solidFill>
                <a:latin typeface="汉仪尚巍手书W" panose="00020600040101010101" charset="-122"/>
                <a:ea typeface="汉仪尚巍手书W" panose="00020600040101010101" charset="-122"/>
              </a:rPr>
              <a:t>政策解读</a:t>
            </a:r>
            <a:endParaRPr lang="zh-CN" altLang="en-US" sz="5400">
              <a:solidFill>
                <a:srgbClr val="BD0000"/>
              </a:solidFill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CG211336652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350" y="-3705"/>
            <a:ext cx="12204000" cy="6861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75105" y="715645"/>
            <a:ext cx="9248140" cy="430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fontAlgn="auto">
              <a:lnSpc>
                <a:spcPts val="2800"/>
              </a:lnSpc>
            </a:pPr>
            <a:r>
              <a:rPr lang="zh-CN" altLang="en-US" sz="2800" b="1">
                <a:latin typeface="方正正黑_GBK" panose="02000000000000000000" charset="-122"/>
                <a:ea typeface="方正正黑_GBK" panose="02000000000000000000" charset="-122"/>
              </a:rPr>
              <a:t>一、目录编制背景</a:t>
            </a:r>
            <a:endParaRPr lang="zh-CN" altLang="en-US" sz="2800" b="1">
              <a:latin typeface="方正正黑_GBK" panose="02000000000000000000" charset="-122"/>
              <a:ea typeface="方正正黑_GBK" panose="02000000000000000000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规范重大行政决策程序，是建设法治政府的必然要求，是推进社会治理体系和治理能力现代化的重要举措。党的十八届四中全会提出，健全依法决策机制，把公众参与、专家论证、风险评估、合法性审查、集体讨论决定确定为重大行政决策的法定程序。2019年国务院专门出台了《重大行政决策程序暂行条例》，对重大行政决策全流程作出了具体规定。2020年3月1日开始实施的《内蒙古自治区重大行政决策程序规定》（内蒙古自治区人民政府令第248号）也做了同样明确。</a:t>
            </a:r>
            <a:endParaRPr lang="zh-CN" altLang="en-US"/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制定并公布重大行政决策目录是进一步规范重大行政决策行为，推动决策落实、强化决策监督的先决条件和基础工作，是全面推进依法行政，加快法治政府建设的具体要求，是推动法治政府示范创建的一项实际举措。为进一步规范我区重大行政决策程序，保障公众知情权、参与权、表达权、监督权，促进政府依法、科学、民主决策，东河区政府制定出台《东河区政府202</a:t>
            </a:r>
            <a:r>
              <a:rPr lang="en-US" altLang="zh-CN"/>
              <a:t>5</a:t>
            </a:r>
            <a:r>
              <a:rPr lang="zh-CN" altLang="en-US"/>
              <a:t>年度重大行政决策事项目录》。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CG211336652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00" y="-1800"/>
            <a:ext cx="12204000" cy="68616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475105" y="907415"/>
            <a:ext cx="9248140" cy="430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fontAlgn="auto">
              <a:lnSpc>
                <a:spcPts val="2800"/>
              </a:lnSpc>
            </a:pPr>
            <a:r>
              <a:rPr lang="zh-CN" altLang="en-US" sz="2800" b="1">
                <a:latin typeface="方正正黑_GBK" panose="02000000000000000000" charset="-122"/>
                <a:ea typeface="方正正黑_GBK" panose="02000000000000000000" charset="-122"/>
              </a:rPr>
              <a:t>二、目录编制依据和内容</a:t>
            </a:r>
            <a:endParaRPr lang="zh-CN" altLang="en-US" sz="2800" b="1">
              <a:latin typeface="方正正黑_GBK" panose="02000000000000000000" charset="-122"/>
              <a:ea typeface="方正正黑_GBK" panose="02000000000000000000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目录依据《重大行政决策程序暂行条例》（中华人民共和国国务院令第713号）和《内蒙古自治区重大行政决策程序规定》（内蒙古自治区人民政府令第248号）编制。</a:t>
            </a:r>
            <a:endParaRPr lang="zh-CN" altLang="en-US"/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目录共包括一个事项：</a:t>
            </a:r>
            <a:endParaRPr lang="zh-CN" altLang="en-US"/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1</a:t>
            </a:r>
            <a:r>
              <a:rPr lang="en-US" altLang="zh-CN"/>
              <a:t>.</a:t>
            </a:r>
            <a:r>
              <a:t>《包头市东河区国民经济和社会发展第十五个五年规划</a:t>
            </a:r>
            <a:r>
              <a:rPr lang="zh-CN"/>
              <a:t>》</a:t>
            </a:r>
            <a:r>
              <a:rPr lang="zh-CN" altLang="en-US"/>
              <a:t>	东河区发展和改革委员会</a:t>
            </a:r>
            <a:endParaRPr lang="zh-CN" altLang="en-US"/>
          </a:p>
          <a:p>
            <a:pPr indent="457200" algn="l" fontAlgn="auto">
              <a:lnSpc>
                <a:spcPts val="2800"/>
              </a:lnSpc>
              <a:buClrTx/>
              <a:buSzTx/>
              <a:buFontTx/>
            </a:pPr>
            <a:endParaRPr lang="zh-CN" altLang="en-US" sz="2800" b="1">
              <a:latin typeface="方正正黑_GBK" panose="02000000000000000000" charset="-122"/>
              <a:ea typeface="方正正黑_GBK" panose="02000000000000000000" charset="-122"/>
            </a:endParaRPr>
          </a:p>
          <a:p>
            <a:pPr indent="457200"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2800" b="1">
                <a:latin typeface="方正正黑_GBK" panose="02000000000000000000" charset="-122"/>
                <a:ea typeface="方正正黑_GBK" panose="02000000000000000000" charset="-122"/>
              </a:rPr>
              <a:t>三、目录事项的实施</a:t>
            </a:r>
            <a:endParaRPr lang="zh-CN" altLang="en-US" sz="2800" b="1">
              <a:latin typeface="方正正黑_GBK" panose="02000000000000000000" charset="-122"/>
              <a:ea typeface="方正正黑_GBK" panose="02000000000000000000" charset="-122"/>
            </a:endParaRPr>
          </a:p>
          <a:p>
            <a:pPr indent="457200" fontAlgn="auto">
              <a:lnSpc>
                <a:spcPts val="2800"/>
              </a:lnSpc>
            </a:pPr>
            <a:r>
              <a:rPr lang="zh-CN" altLang="en-US"/>
              <a:t>纳入目录的事项应当严格按照公众参与、专家论证、风险评估、合法性审查和区政府集体审议等重大行政决策法定程序推进落实。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COMMONDATA" val="eyJjb3VudCI6MSwiaGRpZCI6IjJhMzZkY2Q4Yjk0MzRmYTUyMjEyMDI4ZjYzNWUyZGQzIiwidXNlckNvdW50IjoxfQ=="/>
  <p:tag name="KSO_WPP_MARK_KEY" val="ae730c5b-5dbd-4021-85be-f33baaa10c58"/>
  <p:tag name="commondata" val="eyJjb3VudCI6MiwiaGRpZCI6IjJhMzZkY2Q4Yjk0MzRmYTUyMjEyMDI4ZjYzNWUyZGQzIiwidXNlckNvdW50Ijoy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汉仪中简黑简"/>
        <a:cs typeface=""/>
      </a:majorFont>
      <a:minorFont>
        <a:latin typeface="Arial"/>
        <a:ea typeface="汉仪中简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粗宋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粗宋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粗宋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粗宋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WPS 演示</Application>
  <PresentationFormat>宽屏</PresentationFormat>
  <Paragraphs>17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5" baseType="lpstr">
      <vt:lpstr>Arial</vt:lpstr>
      <vt:lpstr>宋体</vt:lpstr>
      <vt:lpstr>Wingdings</vt:lpstr>
      <vt:lpstr>汉仪中简黑简</vt:lpstr>
      <vt:lpstr>Wingdings</vt:lpstr>
      <vt:lpstr>汉仪粗宋简</vt:lpstr>
      <vt:lpstr>汉仪尚巍手书W</vt:lpstr>
      <vt:lpstr>方正正黑_GBK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WPS_325377331</cp:lastModifiedBy>
  <cp:revision>162</cp:revision>
  <dcterms:created xsi:type="dcterms:W3CDTF">2019-06-19T02:08:00Z</dcterms:created>
  <dcterms:modified xsi:type="dcterms:W3CDTF">2025-03-25T07:04:10Z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81477CDEDFEB44999BF479D71DC9F94D_13</vt:lpwstr>
  </property>
  <property fmtid="{D5CDD505-2E9C-101B-9397-08002B2CF9AE}" pid="4" name="KSOTemplateUUID">
    <vt:lpwstr>v1.0_mb_CWtltx3a4v47PjOOodNt/Q==</vt:lpwstr>
  </property>
</Properties>
</file>